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8" r:id="rId2"/>
    <p:sldId id="425" r:id="rId3"/>
    <p:sldId id="584" r:id="rId4"/>
    <p:sldId id="524" r:id="rId5"/>
    <p:sldId id="589" r:id="rId6"/>
    <p:sldId id="525" r:id="rId7"/>
    <p:sldId id="427" r:id="rId8"/>
    <p:sldId id="526" r:id="rId9"/>
    <p:sldId id="527" r:id="rId10"/>
    <p:sldId id="528" r:id="rId11"/>
    <p:sldId id="590" r:id="rId12"/>
    <p:sldId id="596" r:id="rId13"/>
    <p:sldId id="595" r:id="rId14"/>
    <p:sldId id="597" r:id="rId15"/>
    <p:sldId id="598" r:id="rId16"/>
    <p:sldId id="592" r:id="rId17"/>
    <p:sldId id="593" r:id="rId18"/>
    <p:sldId id="594" r:id="rId19"/>
    <p:sldId id="678" r:id="rId20"/>
    <p:sldId id="503" r:id="rId21"/>
    <p:sldId id="535" r:id="rId22"/>
    <p:sldId id="532" r:id="rId23"/>
    <p:sldId id="531" r:id="rId24"/>
    <p:sldId id="529" r:id="rId25"/>
    <p:sldId id="538" r:id="rId26"/>
    <p:sldId id="537" r:id="rId27"/>
    <p:sldId id="539" r:id="rId28"/>
    <p:sldId id="368" r:id="rId29"/>
    <p:sldId id="404" r:id="rId30"/>
    <p:sldId id="437" r:id="rId31"/>
    <p:sldId id="540" r:id="rId32"/>
    <p:sldId id="547" r:id="rId33"/>
    <p:sldId id="533" r:id="rId34"/>
    <p:sldId id="541" r:id="rId35"/>
    <p:sldId id="542" r:id="rId36"/>
    <p:sldId id="543" r:id="rId37"/>
    <p:sldId id="546" r:id="rId38"/>
    <p:sldId id="544" r:id="rId39"/>
    <p:sldId id="379" r:id="rId40"/>
    <p:sldId id="551" r:id="rId41"/>
    <p:sldId id="550" r:id="rId42"/>
    <p:sldId id="548" r:id="rId43"/>
    <p:sldId id="549" r:id="rId44"/>
    <p:sldId id="552" r:id="rId45"/>
    <p:sldId id="553" r:id="rId46"/>
    <p:sldId id="554" r:id="rId47"/>
    <p:sldId id="508" r:id="rId48"/>
    <p:sldId id="680" r:id="rId49"/>
    <p:sldId id="504" r:id="rId50"/>
    <p:sldId id="567" r:id="rId51"/>
    <p:sldId id="555" r:id="rId52"/>
    <p:sldId id="557" r:id="rId53"/>
    <p:sldId id="509" r:id="rId54"/>
    <p:sldId id="556" r:id="rId55"/>
    <p:sldId id="510" r:id="rId56"/>
    <p:sldId id="561" r:id="rId57"/>
    <p:sldId id="511" r:id="rId58"/>
    <p:sldId id="558" r:id="rId59"/>
    <p:sldId id="559" r:id="rId60"/>
    <p:sldId id="560" r:id="rId61"/>
    <p:sldId id="562" r:id="rId62"/>
    <p:sldId id="563" r:id="rId63"/>
    <p:sldId id="564" r:id="rId64"/>
    <p:sldId id="565" r:id="rId65"/>
    <p:sldId id="566" r:id="rId66"/>
    <p:sldId id="573" r:id="rId67"/>
    <p:sldId id="513" r:id="rId68"/>
    <p:sldId id="569" r:id="rId69"/>
    <p:sldId id="514" r:id="rId70"/>
    <p:sldId id="515" r:id="rId71"/>
    <p:sldId id="516" r:id="rId72"/>
    <p:sldId id="571" r:id="rId73"/>
    <p:sldId id="570" r:id="rId74"/>
    <p:sldId id="572" r:id="rId75"/>
    <p:sldId id="519" r:id="rId76"/>
    <p:sldId id="517" r:id="rId77"/>
    <p:sldId id="518" r:id="rId78"/>
    <p:sldId id="574" r:id="rId79"/>
    <p:sldId id="575" r:id="rId80"/>
    <p:sldId id="576" r:id="rId81"/>
    <p:sldId id="520" r:id="rId82"/>
    <p:sldId id="577" r:id="rId83"/>
    <p:sldId id="578" r:id="rId84"/>
    <p:sldId id="521" r:id="rId85"/>
    <p:sldId id="580" r:id="rId86"/>
    <p:sldId id="581" r:id="rId87"/>
    <p:sldId id="582" r:id="rId88"/>
    <p:sldId id="400" r:id="rId89"/>
    <p:sldId id="583" r:id="rId90"/>
    <p:sldId id="679" r:id="rId91"/>
    <p:sldId id="522" r:id="rId92"/>
    <p:sldId id="585" r:id="rId93"/>
    <p:sldId id="586" r:id="rId94"/>
    <p:sldId id="587" r:id="rId95"/>
    <p:sldId id="588" r:id="rId96"/>
  </p:sldIdLst>
  <p:sldSz cx="12192000" cy="6858000"/>
  <p:notesSz cx="6858000" cy="9144000"/>
  <p:custDataLst>
    <p:tags r:id="rId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258"/>
            <p14:sldId id="425"/>
            <p14:sldId id="584"/>
            <p14:sldId id="524"/>
            <p14:sldId id="589"/>
            <p14:sldId id="525"/>
            <p14:sldId id="427"/>
            <p14:sldId id="526"/>
            <p14:sldId id="527"/>
            <p14:sldId id="528"/>
            <p14:sldId id="590"/>
            <p14:sldId id="596"/>
            <p14:sldId id="595"/>
            <p14:sldId id="597"/>
            <p14:sldId id="598"/>
            <p14:sldId id="592"/>
            <p14:sldId id="593"/>
            <p14:sldId id="594"/>
            <p14:sldId id="678"/>
            <p14:sldId id="503"/>
            <p14:sldId id="535"/>
            <p14:sldId id="532"/>
            <p14:sldId id="531"/>
            <p14:sldId id="529"/>
            <p14:sldId id="538"/>
            <p14:sldId id="537"/>
            <p14:sldId id="539"/>
            <p14:sldId id="368"/>
            <p14:sldId id="404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680"/>
            <p14:sldId id="504"/>
            <p14:sldId id="567"/>
            <p14:sldId id="555"/>
            <p14:sldId id="557"/>
            <p14:sldId id="509"/>
            <p14:sldId id="556"/>
            <p14:sldId id="510"/>
            <p14:sldId id="561"/>
            <p14:sldId id="511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73"/>
            <p14:sldId id="513"/>
            <p14:sldId id="569"/>
            <p14:sldId id="514"/>
            <p14:sldId id="515"/>
            <p14:sldId id="516"/>
            <p14:sldId id="571"/>
            <p14:sldId id="570"/>
            <p14:sldId id="572"/>
            <p14:sldId id="519"/>
            <p14:sldId id="517"/>
            <p14:sldId id="518"/>
            <p14:sldId id="574"/>
            <p14:sldId id="575"/>
            <p14:sldId id="576"/>
            <p14:sldId id="520"/>
            <p14:sldId id="577"/>
            <p14:sldId id="578"/>
            <p14:sldId id="521"/>
            <p14:sldId id="580"/>
            <p14:sldId id="581"/>
            <p14:sldId id="582"/>
            <p14:sldId id="400"/>
            <p14:sldId id="583"/>
            <p14:sldId id="679"/>
            <p14:sldId id="522"/>
            <p14:sldId id="585"/>
            <p14:sldId id="586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/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5244" autoAdjust="0"/>
  </p:normalViewPr>
  <p:slideViewPr>
    <p:cSldViewPr snapToGrid="0" snapToObjects="1">
      <p:cViewPr varScale="1">
        <p:scale>
          <a:sx n="86" d="100"/>
          <a:sy n="86" d="100"/>
        </p:scale>
        <p:origin x="107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gs" Target="tags/tag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/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wenku.baidu.com/view/c5b7085257270722192e453610661ed9ad5155a6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游戏演示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96" y="1225526"/>
            <a:ext cx="9419208" cy="5062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8741" y="2948355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用户可以对于好友进行举报，并且选择举报原因，管理员会收到举报信息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750" y="600235"/>
            <a:ext cx="2807217" cy="592634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742" y="1396035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用户在排行榜界面可以看到好友的最高分数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845" y="600235"/>
            <a:ext cx="2807217" cy="59263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8742" y="1396035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用户在角色界面可以看到自己拥有的角色，点击角色可以看到角色属性信息，点击更换角色在游戏内会更换角色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50" y="282431"/>
            <a:ext cx="2903847" cy="6130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5639" r="2250" b="7526"/>
          <a:stretch>
            <a:fillRect/>
          </a:stretch>
        </p:blipFill>
        <p:spPr>
          <a:xfrm>
            <a:off x="5101465" y="647680"/>
            <a:ext cx="3138315" cy="58854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50944" y="1082717"/>
            <a:ext cx="446722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用户在商店界面可以购买角色，如果拥有角色就会弹出您已拥有角色，如果金币不足就弹出金币不重要购买商品，正常情况就是购买成功然后扣去对应的金币，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7006079" y="737915"/>
            <a:ext cx="2316091" cy="46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9498570" y="787688"/>
            <a:ext cx="2442486" cy="46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4464271" y="837461"/>
            <a:ext cx="2316091" cy="4579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7374" y="1083717"/>
            <a:ext cx="446722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用户在收件箱可以收到管理员发来的邮件，可能是奖励邮件或者是账户异常警告邮件等等。邮件未读的时候会有红点提示，点击删除已读邮件把打开的邮件删除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658820" y="1083717"/>
            <a:ext cx="2657044" cy="46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460" y="667011"/>
            <a:ext cx="2461803" cy="51971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7374" y="3859950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点击打开邮件可以看到邮件中奖励的个数，点击领取奖励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95" y="66020"/>
            <a:ext cx="3248525" cy="685799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9731" y="1329899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这里是管理员的账户管理功能，能看到账户状态，累计被举报次数，还可以在这个界面对用户进行封号或者解封的操作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731" y="3643484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管理员可以对账号进行异常警告，用户在收件箱会收到账号异常警告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824" y="427566"/>
            <a:ext cx="2843463" cy="60028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96" y="66020"/>
            <a:ext cx="3248526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8357" y="1329899"/>
            <a:ext cx="446722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这里是管理员的举报处理功能，可以查看到用户被举报的次数，举报人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id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，举报的原因，还可以看到被举报的历史记录，可以对用户进行封号或者解封的处理。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8357" y="1329899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用户被封号后无法进入游戏，用户在被封号后可以进行申诉，管理员也可以在举报处理看到被封号玩家的申诉原因，进行一个解封的操作。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51" y="810882"/>
            <a:ext cx="2606993" cy="55036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50" y="810883"/>
            <a:ext cx="2606993" cy="55036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8357" y="1329899"/>
            <a:ext cx="44672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这里是管理员的奖励发放功能，</a:t>
            </a:r>
            <a:r>
              <a:rPr kumimoji="1" 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管理员可以以邮件形式向全体玩家发放奖励，编写邮件标题和内容，然后给相应的奖励附上数据即可发放奖励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90770" y="955675"/>
            <a:ext cx="3114675" cy="5457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40" y="1800225"/>
            <a:ext cx="303847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/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/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/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/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4" name="Rectangle 7"/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5" name="Title 20"/>
          <p:cNvSpPr txBox="1"/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/>
          <p:cNvSpPr txBox="1"/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/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/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/>
          <p:cNvSpPr txBox="1"/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/>
          <p:cNvSpPr txBox="1"/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/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4" name="Rectangle 9"/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5" name="Title 20"/>
          <p:cNvSpPr txBox="1"/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/>
          <p:cNvSpPr txBox="1"/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/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/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/>
          <p:cNvSpPr txBox="1"/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/>
          <p:cNvSpPr txBox="1"/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/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4" name="Rectangle 11"/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5" name="Title 20"/>
          <p:cNvSpPr txBox="1"/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/>
          <p:cNvSpPr txBox="1"/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/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/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/>
          <p:cNvSpPr txBox="1"/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/>
          <p:cNvSpPr txBox="1"/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/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/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项目实现与测试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/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/>
          <p:cNvSpPr txBox="1"/>
          <p:nvPr/>
        </p:nvSpPr>
        <p:spPr>
          <a:xfrm>
            <a:off x="5666136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/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需求分析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/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/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/>
          <p:cNvCxnSpPr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/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/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/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/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4"/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/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/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/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9" name="TextBox 33"/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anose="020B0503020204020204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/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/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/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/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/>
          <p:cNvSpPr txBox="1"/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/>
          <p:cNvSpPr txBox="1"/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/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2" name="Rectangle 9"/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3" name="Title 20"/>
          <p:cNvSpPr txBox="1"/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/>
          <p:cNvSpPr txBox="1"/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/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/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/>
          <p:cNvSpPr txBox="1"/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/>
          <p:cNvSpPr txBox="1"/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/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0" name="Rectangle 11"/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1" name="Title 20"/>
          <p:cNvSpPr txBox="1"/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/>
          <p:cNvSpPr txBox="1"/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/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/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/>
          <p:cNvSpPr txBox="1"/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/>
          <p:cNvSpPr txBox="1"/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/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/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/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/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/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/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/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5" name="Rectangle 7"/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7" name="Title 20"/>
          <p:cNvSpPr txBox="1"/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/>
          <p:cNvSpPr txBox="1"/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/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/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/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/>
          <p:cNvSpPr/>
          <p:nvPr/>
        </p:nvSpPr>
        <p:spPr>
          <a:xfrm rot="5400000">
            <a:off x="8386961" y="1241136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4" name="Rectangle 7"/>
          <p:cNvSpPr/>
          <p:nvPr/>
        </p:nvSpPr>
        <p:spPr>
          <a:xfrm rot="5400000">
            <a:off x="6404775" y="3223321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5" name="Title 20"/>
          <p:cNvSpPr txBox="1"/>
          <p:nvPr/>
        </p:nvSpPr>
        <p:spPr>
          <a:xfrm>
            <a:off x="6564033" y="3585687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/>
          <p:cNvSpPr txBox="1"/>
          <p:nvPr/>
        </p:nvSpPr>
        <p:spPr>
          <a:xfrm>
            <a:off x="10416374" y="3600696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/>
          <p:cNvSpPr/>
          <p:nvPr/>
        </p:nvSpPr>
        <p:spPr>
          <a:xfrm rot="16200000" flipH="1">
            <a:off x="3442804" y="2025210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/>
          <p:cNvSpPr/>
          <p:nvPr/>
        </p:nvSpPr>
        <p:spPr>
          <a:xfrm rot="16200000" flipH="1">
            <a:off x="5058180" y="3640588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/>
          <p:cNvSpPr txBox="1"/>
          <p:nvPr/>
        </p:nvSpPr>
        <p:spPr>
          <a:xfrm flipH="1">
            <a:off x="3311760" y="4393656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/>
          <p:cNvSpPr txBox="1"/>
          <p:nvPr/>
        </p:nvSpPr>
        <p:spPr>
          <a:xfrm flipH="1">
            <a:off x="1072747" y="4394876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cxnSp>
        <p:nvCxnSpPr>
          <p:cNvPr id="49" name="直接连接符 62"/>
          <p:cNvCxnSpPr/>
          <p:nvPr/>
        </p:nvCxnSpPr>
        <p:spPr>
          <a:xfrm>
            <a:off x="6107577" y="2981221"/>
            <a:ext cx="5170" cy="22656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/>
          <p:cNvSpPr txBox="1"/>
          <p:nvPr/>
        </p:nvSpPr>
        <p:spPr>
          <a:xfrm>
            <a:off x="5666137" y="427861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/>
          <p:cNvSpPr txBox="1"/>
          <p:nvPr/>
        </p:nvSpPr>
        <p:spPr>
          <a:xfrm>
            <a:off x="3358379" y="3481469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项目总结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r="33155"/>
          <a:stretch>
            <a:fillRect/>
          </a:stretch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/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/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/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/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/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/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/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/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/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/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/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/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/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/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/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/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/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/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/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/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/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/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/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/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/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/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/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/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/>
          <p:cNvGrpSpPr/>
          <p:nvPr/>
        </p:nvGrpSpPr>
        <p:grpSpPr>
          <a:xfrm>
            <a:off x="150926" y="2400127"/>
            <a:ext cx="4483212" cy="1023092"/>
            <a:chOff x="-78" y="4738"/>
            <a:chExt cx="2309440" cy="545993"/>
          </a:xfrm>
        </p:grpSpPr>
        <p:sp>
          <p:nvSpPr>
            <p:cNvPr id="56" name="矩形 55"/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微信开发者工具</a:t>
              </a: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+</a:t>
              </a:r>
              <a:r>
                <a:rPr lang="en-US" altLang="zh-CN" sz="2000" dirty="0" err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cocos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游戏引擎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/>
            <p:cNvSpPr txBox="1"/>
            <p:nvPr/>
          </p:nvSpPr>
          <p:spPr>
            <a:xfrm>
              <a:off x="516686" y="4738"/>
              <a:ext cx="1792676" cy="213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/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/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/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/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/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/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/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/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/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3" y="2135588"/>
            <a:ext cx="407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较缺乏游戏开发和项目开发的经验</a:t>
            </a:r>
            <a:endParaRPr lang="en-US" altLang="zh-CN" sz="2000" dirty="0"/>
          </a:p>
          <a:p>
            <a:pPr algn="ctr"/>
            <a:r>
              <a:rPr lang="zh-CN" altLang="en-US" sz="2000" dirty="0"/>
              <a:t>但是可以学习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2017557"/>
            <a:ext cx="3739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对主要的游戏逻辑进行了设计，包括</a:t>
            </a:r>
            <a:endParaRPr lang="en-US" altLang="zh-CN" sz="2000" dirty="0"/>
          </a:p>
          <a:p>
            <a:r>
              <a:rPr lang="en-US" altLang="zh-CN" sz="2000" dirty="0"/>
              <a:t>       1)</a:t>
            </a:r>
            <a:r>
              <a:rPr lang="zh-CN" altLang="en-US" sz="2000" dirty="0"/>
              <a:t>技能使用</a:t>
            </a:r>
            <a:endParaRPr lang="en-US" altLang="zh-CN" sz="2000" dirty="0"/>
          </a:p>
          <a:p>
            <a:r>
              <a:rPr lang="en-US" altLang="zh-CN" sz="2000" dirty="0"/>
              <a:t>       2)</a:t>
            </a:r>
            <a:r>
              <a:rPr lang="zh-CN" altLang="en-US" sz="2000" dirty="0"/>
              <a:t>地图金币显示</a:t>
            </a:r>
            <a:endParaRPr lang="en-US" altLang="zh-CN" sz="2000" dirty="0"/>
          </a:p>
          <a:p>
            <a:r>
              <a:rPr lang="en-US" altLang="zh-CN" sz="2000" dirty="0"/>
              <a:t>       3)</a:t>
            </a:r>
            <a:r>
              <a:rPr lang="zh-CN" altLang="en-US" sz="2000" dirty="0"/>
              <a:t>分数统计</a:t>
            </a:r>
            <a:endParaRPr lang="en-US" altLang="zh-CN" sz="2000" dirty="0"/>
          </a:p>
          <a:p>
            <a:r>
              <a:rPr lang="en-US" altLang="zh-CN" sz="2000" dirty="0"/>
              <a:t>       4)</a:t>
            </a:r>
            <a:r>
              <a:rPr lang="zh-CN" altLang="en-US" sz="2000" dirty="0"/>
              <a:t>难度选择</a:t>
            </a:r>
            <a:endParaRPr lang="en-US" altLang="zh-CN" sz="2000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579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 </a:t>
            </a:r>
            <a:r>
              <a:rPr lang="zh-CN" altLang="en-US" sz="2000" dirty="0"/>
              <a:t>使用</a:t>
            </a:r>
            <a:r>
              <a:rPr lang="en-US" altLang="zh-CN" sz="2000" dirty="0"/>
              <a:t>COCOMO2</a:t>
            </a:r>
            <a:r>
              <a:rPr lang="zh-CN" altLang="en-US" sz="2000" dirty="0"/>
              <a:t>模型进行简单的核算，得到总工作量为</a:t>
            </a:r>
            <a:endParaRPr lang="en-US" altLang="zh-CN" sz="2000" dirty="0"/>
          </a:p>
          <a:p>
            <a:pPr algn="ctr"/>
            <a:r>
              <a:rPr lang="en-US" altLang="zh-CN" sz="2000" dirty="0"/>
              <a:t>10.26</a:t>
            </a:r>
            <a:r>
              <a:rPr lang="zh-CN" altLang="en-US" sz="2000" dirty="0"/>
              <a:t>个人月</a:t>
            </a:r>
            <a:endParaRPr lang="en-US" altLang="zh-CN" sz="2000" dirty="0"/>
          </a:p>
          <a:p>
            <a:pPr algn="ctr"/>
            <a:endParaRPr lang="en-US" altLang="zh-CN" sz="2000" dirty="0"/>
          </a:p>
        </p:txBody>
      </p:sp>
      <p:sp>
        <p:nvSpPr>
          <p:cNvPr id="15" name="矩形 14"/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04583" y="5032211"/>
            <a:ext cx="333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微信平台的小游戏的规模有所限制，游戏压缩包的规模限制在</a:t>
            </a:r>
            <a:r>
              <a:rPr lang="en-US" altLang="zh-CN" sz="2000" dirty="0"/>
              <a:t>4MB</a:t>
            </a:r>
            <a:r>
              <a:rPr lang="zh-CN" altLang="en-US" sz="2000" dirty="0"/>
              <a:t>以内。</a:t>
            </a:r>
            <a:endParaRPr lang="en-US" altLang="zh-CN" sz="2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>
            <a:fillRect/>
          </a:stretch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/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/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/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/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/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/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/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/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/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/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/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/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/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/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/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/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/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/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/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/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/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/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/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/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/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/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/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/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/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/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/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/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/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/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/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/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/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/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/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/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/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/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/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/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/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/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/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/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/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/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/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/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/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/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/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/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/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/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/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/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/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717" y="1654638"/>
            <a:ext cx="54685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sz="2000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/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43882" y="1716820"/>
            <a:ext cx="4578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sz="2000" dirty="0"/>
              <a:t>在适应性要求中，由于游戏依托微信小程序平台，所以要求玩家手机必须安装微信</a:t>
            </a:r>
            <a:r>
              <a:rPr lang="en-US" altLang="zh-CN" sz="2000" dirty="0"/>
              <a:t>APP</a:t>
            </a:r>
            <a:r>
              <a:rPr lang="zh-CN" altLang="zh-CN" sz="2000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97289" y="4030541"/>
            <a:ext cx="4933993" cy="1888204"/>
            <a:chOff x="1125504" y="1391265"/>
            <a:chExt cx="4933993" cy="1888204"/>
          </a:xfrm>
        </p:grpSpPr>
        <p:sp>
          <p:nvSpPr>
            <p:cNvPr id="12" name="矩形 11"/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25504" y="2263806"/>
              <a:ext cx="49339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本游戏在安全性上没有任何问题，不需要再额外在设计函数或者功能，去进行安全性的检测。</a:t>
              </a:r>
              <a:endParaRPr lang="en-US" altLang="zh-CN" sz="20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60720" y="3917436"/>
            <a:ext cx="4933993" cy="2195980"/>
            <a:chOff x="1125504" y="1391265"/>
            <a:chExt cx="4933993" cy="2195980"/>
          </a:xfrm>
        </p:grpSpPr>
        <p:sp>
          <p:nvSpPr>
            <p:cNvPr id="15" name="矩形 14"/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25504" y="2263806"/>
              <a:ext cx="49339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sz="2000" dirty="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关键算法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4EB721-81EA-41AA-A977-EA8EF1374795}"/>
                  </a:ext>
                </a:extLst>
              </p:cNvPr>
              <p:cNvSpPr txBox="1"/>
              <p:nvPr/>
            </p:nvSpPr>
            <p:spPr>
              <a:xfrm>
                <a:off x="4298623" y="1234912"/>
                <a:ext cx="6759018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基础属性：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弹跳力：影响每次单机屏幕时，小鸟的上升高度，具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</m:t>
                        </m:r>
                      </m:sub>
                    </m:sSub>
                  </m:oMath>
                </a14:m>
                <a:r>
                  <a:rPr lang="zh-CN" altLang="en-US" dirty="0"/>
                  <a:t>表示速度，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代表弹跳力属性值，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固定系数</a:t>
                </a:r>
                <a:endParaRPr lang="en-US" altLang="zh-CN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4EB721-81EA-41AA-A977-EA8EF1374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3" y="1234912"/>
                <a:ext cx="6759018" cy="1249701"/>
              </a:xfrm>
              <a:prstGeom prst="rect">
                <a:avLst/>
              </a:prstGeom>
              <a:blipFill>
                <a:blip r:embed="rId2"/>
                <a:stretch>
                  <a:fillRect l="-721" t="-292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F4E90C-6320-4C23-B29C-AD9F8A4F2C0E}"/>
                  </a:ext>
                </a:extLst>
              </p:cNvPr>
              <p:cNvSpPr/>
              <p:nvPr/>
            </p:nvSpPr>
            <p:spPr>
              <a:xfrm>
                <a:off x="4298622" y="2529900"/>
                <a:ext cx="687856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体重：影响小鸟下落的速度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r>
                  <a:rPr lang="zh-CN" altLang="en-US" dirty="0"/>
                  <a:t>表示速度，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代表体重属性值，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固定系数，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表示时间</a:t>
                </a:r>
                <a:endParaRPr lang="en-US" altLang="zh-CN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F4E90C-6320-4C23-B29C-AD9F8A4F2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2" y="2529900"/>
                <a:ext cx="6878565" cy="923330"/>
              </a:xfrm>
              <a:prstGeom prst="rect">
                <a:avLst/>
              </a:prstGeom>
              <a:blipFill>
                <a:blip r:embed="rId3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6C74A6C-25E1-44DD-A4AC-CC287DED9C5B}"/>
                  </a:ext>
                </a:extLst>
              </p:cNvPr>
              <p:cNvSpPr/>
              <p:nvPr/>
            </p:nvSpPr>
            <p:spPr>
              <a:xfrm>
                <a:off x="4298621" y="3670434"/>
                <a:ext cx="7098384" cy="948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速度：影响水管移动的速度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fly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:r>
                  <a:rPr lang="en-US" altLang="zh-CN" dirty="0"/>
                  <a:t>v</a:t>
                </a:r>
                <a:r>
                  <a:rPr lang="zh-CN" altLang="en-US" dirty="0"/>
                  <a:t>表示速度，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表示速度属性值，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固定系数，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关卡</m:t>
                    </m:r>
                  </m:oMath>
                </a14:m>
                <a:r>
                  <a:rPr lang="zh-CN" altLang="en-US" dirty="0"/>
                  <a:t>难度系数</a:t>
                </a:r>
                <a:endParaRPr lang="en-US" altLang="zh-CN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6C74A6C-25E1-44DD-A4AC-CC287DED9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1" y="3670434"/>
                <a:ext cx="7098384" cy="948849"/>
              </a:xfrm>
              <a:prstGeom prst="rect">
                <a:avLst/>
              </a:prstGeom>
              <a:blipFill>
                <a:blip r:embed="rId4"/>
                <a:stretch>
                  <a:fillRect l="-515" t="-3205" r="-429"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299B4F9B-2164-4BF3-9D88-33EEF141CCC2}"/>
              </a:ext>
            </a:extLst>
          </p:cNvPr>
          <p:cNvSpPr/>
          <p:nvPr/>
        </p:nvSpPr>
        <p:spPr>
          <a:xfrm>
            <a:off x="4298621" y="4818731"/>
            <a:ext cx="6878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技能：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不同的角色有不同的技能，每一个技能在游戏中只能使用一次。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6D6ED7-34D5-410F-A9C1-184FF5B6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39" r="2250" b="7526"/>
          <a:stretch>
            <a:fillRect/>
          </a:stretch>
        </p:blipFill>
        <p:spPr>
          <a:xfrm>
            <a:off x="529465" y="727693"/>
            <a:ext cx="3138315" cy="58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9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项目体验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1243012"/>
            <a:ext cx="437197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565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项目分工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59191" y="1800367"/>
            <a:ext cx="9540513" cy="2028265"/>
            <a:chOff x="577605" y="1214438"/>
            <a:chExt cx="8617213" cy="1831975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6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976861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设计</a:t>
              </a:r>
            </a:p>
          </p:txBody>
        </p:sp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5206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2"/>
            <p:cNvSpPr txBox="1">
              <a:spLocks noChangeArrowheads="1"/>
            </p:cNvSpPr>
            <p:nvPr/>
          </p:nvSpPr>
          <p:spPr bwMode="auto">
            <a:xfrm>
              <a:off x="4364462" y="1409963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实现</a:t>
              </a:r>
            </a:p>
          </p:txBody>
        </p: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33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6"/>
            <p:cNvSpPr txBox="1">
              <a:spLocks noChangeArrowheads="1"/>
            </p:cNvSpPr>
            <p:nvPr/>
          </p:nvSpPr>
          <p:spPr bwMode="auto">
            <a:xfrm>
              <a:off x="7601268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测试</a:t>
              </a:r>
            </a:p>
          </p:txBody>
        </p:sp>
      </p:grpSp>
      <p:sp>
        <p:nvSpPr>
          <p:cNvPr id="26" name="文本框 49"/>
          <p:cNvSpPr txBox="1">
            <a:spLocks noChangeArrowheads="1"/>
          </p:cNvSpPr>
          <p:nvPr/>
        </p:nvSpPr>
        <p:spPr bwMode="auto">
          <a:xfrm>
            <a:off x="636273" y="411948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</a:p>
        </p:txBody>
      </p:sp>
      <p:sp>
        <p:nvSpPr>
          <p:cNvPr id="31" name="文本框 49"/>
          <p:cNvSpPr txBox="1">
            <a:spLocks noChangeArrowheads="1"/>
          </p:cNvSpPr>
          <p:nvPr/>
        </p:nvSpPr>
        <p:spPr bwMode="auto">
          <a:xfrm>
            <a:off x="4370566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</a:p>
        </p:txBody>
      </p:sp>
      <p:sp>
        <p:nvSpPr>
          <p:cNvPr id="32" name="文本框 49"/>
          <p:cNvSpPr txBox="1">
            <a:spLocks noChangeArrowheads="1"/>
          </p:cNvSpPr>
          <p:nvPr/>
        </p:nvSpPr>
        <p:spPr bwMode="auto">
          <a:xfrm>
            <a:off x="8104859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</a:p>
        </p:txBody>
      </p:sp>
      <p:sp>
        <p:nvSpPr>
          <p:cNvPr id="33" name="文本框 49"/>
          <p:cNvSpPr txBox="1">
            <a:spLocks noChangeArrowheads="1"/>
          </p:cNvSpPr>
          <p:nvPr/>
        </p:nvSpPr>
        <p:spPr bwMode="auto">
          <a:xfrm>
            <a:off x="8005562" y="-6552"/>
            <a:ext cx="3638746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游戏逻辑和排行榜</a:t>
            </a:r>
            <a:endParaRPr lang="en-US" altLang="zh-CN" sz="2400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商城和角色模块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好友邮箱和管理员模块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362" y="665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详细设计修改情况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41" y="1117550"/>
            <a:ext cx="9454718" cy="358499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界面设计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806127"/>
            <a:ext cx="2828954" cy="50094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6" y="806127"/>
            <a:ext cx="2871801" cy="500945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5" name="图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5704" r="11028" b="5773"/>
          <a:stretch>
            <a:fillRect/>
          </a:stretch>
        </p:blipFill>
        <p:spPr>
          <a:xfrm>
            <a:off x="994299" y="1256330"/>
            <a:ext cx="4882718" cy="5082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096000" y="1288589"/>
          <a:ext cx="5411470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begin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判断小鸟避障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=true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地面对应的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屏幕对应的最大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End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开始游戏主程序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060" y="1079038"/>
            <a:ext cx="3591111" cy="49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963575" y="1079038"/>
            <a:ext cx="4760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计算小鸟竖直速度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（小鸟在上升）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Game_Bird.Bird_Risespeed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（小鸟在下降）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回到游戏主程序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96000" y="1859339"/>
            <a:ext cx="4760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游戏结算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if(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 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Checkpoint){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继续游戏或者回到菜单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330" r="24186" b="32897"/>
          <a:stretch>
            <a:fillRect/>
          </a:stretch>
        </p:blipFill>
        <p:spPr>
          <a:xfrm>
            <a:off x="601646" y="963023"/>
            <a:ext cx="4893632" cy="518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48" y="1612002"/>
            <a:ext cx="10202104" cy="36339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763480"/>
            <a:ext cx="8169250" cy="60945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581"/>
            <a:ext cx="12192000" cy="295683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8" y="710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" y="1196976"/>
            <a:ext cx="4987707" cy="50771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8" y="815743"/>
            <a:ext cx="5074187" cy="54583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7" y="998279"/>
            <a:ext cx="7077075" cy="5314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91856" y="706873"/>
            <a:ext cx="360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单元测试：微信云端测试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系统测试：微信云端测试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0" y="1450419"/>
            <a:ext cx="10710019" cy="417802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游戏，排行榜，好友，部分管理员功能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商城和角色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邮箱和部分管理员功能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项目分工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代码规范更改情况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2185737"/>
            <a:ext cx="10725912" cy="21875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99528"/>
            <a:ext cx="8648700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4" y="728825"/>
            <a:ext cx="5861456" cy="42959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75" y="3874039"/>
            <a:ext cx="6383045" cy="28325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04986" y="1216241"/>
            <a:ext cx="4243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我们项目组一共进行了两次代码走查，在代码走查中发现了诸多的问题。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我们修改了部分的代码错误，但是有些错误代码根深蒂固，发现时已经无法更改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7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程序清单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更改情况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508309"/>
            <a:ext cx="9330431" cy="17081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28040" y="1207491"/>
          <a:ext cx="5267960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全局变量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请求调用云函数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Global_WeChat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Cloud_Image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场景跳转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Jump_Scene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Loading_Base_Resouce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Change_Bird_Image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8040" y="3057622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微信登录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WX_Login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28040" y="4109601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Change_Difficult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Change_Map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418284" y="815532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小鸟动作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Bird_Action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游戏进程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金币数据显示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Gold_Show_Action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水管显示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Waterpipe_Action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418284" y="2373286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结算成绩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418284" y="3294235"/>
          <a:ext cx="5267960" cy="20116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好友列表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Show_Friend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Loading_Friends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一键全部已读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828040" y="5334720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Buy_Character_Sure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418284" y="5489883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封号提示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功能未开放提示关闭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Tip_Close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436040" y="3434770"/>
          <a:ext cx="5267960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Loading_Role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拥有角色信息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Have_Character_Information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Change_Character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36040" y="4986470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加载玩家成绩信息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Report_Cancel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确定举报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Report_Confirm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436040" y="298417"/>
          <a:ext cx="5267960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Game_Difficulty_Local_Varible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跳转难度界面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Jump_DIfficulty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排行榜界面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Rank_Local_Variable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玩家拥有角色界面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User_Have_Character_Local_Varible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管理员界面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Account_Management_Local_Varible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邮箱界面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Email_Local_Varible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48068" y="707038"/>
          <a:ext cx="5824258" cy="5835807"/>
        </p:xfrm>
        <a:graphic>
          <a:graphicData uri="http://schemas.openxmlformats.org/drawingml/2006/table">
            <a:tbl>
              <a:tblPr firstRow="1" firstCol="1" bandRow="1"/>
              <a:tblGrid>
                <a:gridCol w="1908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252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52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加载小鸟图片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Shop_Buy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一键删除已读邮件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加载全体用户列表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加载举报用户列表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Loading_Report_User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更新当前角色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更新申诉信息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Uploading_Appeal_Information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更新时间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Uploading_Restores_Time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5660" y="954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测试文档更改情况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0" y="1832727"/>
            <a:ext cx="10638839" cy="384898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界面交互单元测试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099606" y="816437"/>
          <a:ext cx="5992785" cy="5669280"/>
        </p:xfrm>
        <a:graphic>
          <a:graphicData uri="http://schemas.openxmlformats.org/drawingml/2006/table">
            <a:tbl>
              <a:tblPr firstRow="1" firstCol="1" bandRow="1"/>
              <a:tblGrid>
                <a:gridCol w="683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8967">
                <a:tc gridSpan="6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用于测试的计算机软硬系统及其配置：</a:t>
                      </a:r>
                    </a:p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测试用例或内容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详见测试用例表格）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实测结果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开始游戏前难度选择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成功进入游戏并且游戏难度体现正确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4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开始游戏前地图选择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成功进入游戏并且地图体现正确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未能完全满足要求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一张地图尚未能正确显示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开始游戏前角色选择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成功进入游戏并且小鸟角色体现正确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开始游戏前皮肤选择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成功进入游戏并且皮肤角色体现正确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功能尚未实现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7936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游戏逻辑：小鸟起落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小鸟在玩家不操作的情况下自动下落；小鸟在玩家点击后上升一段距离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游戏逻辑：小鸟死亡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触发死亡机制后游戏结束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游戏逻辑：获得金币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小鸟触碰到金币以后金币计数增加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游戏逻辑：金币产生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屏幕上随机在空白处生成金币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游戏结算：结算界面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游戏结束后进入结算界面，显示相应数据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游戏结算：金币增加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玩家的金币数据更新，金币增加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玩家的历史数据分数更新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进入好友界面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界面跳转至好友界面，正确显示好友列表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292701" y="4501232"/>
            <a:ext cx="24080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对于交互界面界面，因为涉及到了前端渲染的问题，所以没有办法使用程序进行测试，为此，我们决定进行手动测试。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连接函数单元测试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421462" y="2186698"/>
          <a:ext cx="6539551" cy="4382782"/>
        </p:xfrm>
        <a:graphic>
          <a:graphicData uri="http://schemas.openxmlformats.org/drawingml/2006/table">
            <a:tbl>
              <a:tblPr firstRow="1" firstCol="1" bandRow="1"/>
              <a:tblGrid>
                <a:gridCol w="15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登录注册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WeChat.onRegisterUser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WeChat.Loading_Resources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上传举报列表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获取商店信息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WeChat.Loading_Shop_Character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商店购买更新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WeChat.Buy_Character_Update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下载小鸟图片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修改当前使用角色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加载个人邮箱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全部邮件已读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已读单个邮件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14307" y="1158615"/>
            <a:ext cx="33224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微信小游戏在调用云函数时，需要编写专门的请求格式去调用云函数，为了测试这一部分代码，我们没有找到专门的测试工具，于是我们编写了专门的按钮来辅助测试云函数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云函数单元测试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79799" y="2875995"/>
            <a:ext cx="3173730" cy="3733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6771" y="1012924"/>
            <a:ext cx="106376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对于云函数的测试，测试工具主要是选择了微信云开发自带的云函数云端测试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云端测试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能够测试云函数的开始时间，运行时长，计费时长，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否调用完成，内存使用，请求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，调用状态，返回结果，调用日志等等属性。本文将通过罗列表格的形式，对云函数进行测试，具体的测试结果请参照附件中“云函数测试报告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.xlsx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”。</a:t>
            </a:r>
          </a:p>
          <a:p>
            <a:endParaRPr lang="zh-CN" altLang="en-US" sz="20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258694" y="2875995"/>
          <a:ext cx="5710275" cy="3564962"/>
        </p:xfrm>
        <a:graphic>
          <a:graphicData uri="http://schemas.openxmlformats.org/drawingml/2006/table">
            <a:tbl>
              <a:tblPr firstRow="1" firstCol="1" bandRow="1"/>
              <a:tblGrid>
                <a:gridCol w="1595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08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取消封停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Cancel_Closure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封停账号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Closure_Account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反馈邮件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警告邮件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处理举报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Handle_Reported_User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下载所有被举报人信息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下载所有玩家信息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云函数测试用例表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07" y="1109632"/>
            <a:ext cx="8506842" cy="507301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2735" y="1020353"/>
            <a:ext cx="4669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在集成测试中，我们参照白盒测试规则，绘制了流图，更好的体现测试过程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首先，按照界面绘制了一张总体的流图，去评估环形复杂度，之后，我们对流图进行拆解，划分出一张张下的流图，进行测试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206" y="2265242"/>
            <a:ext cx="6191849" cy="45927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623375" y="1931248"/>
            <a:ext cx="219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管理员模块的流图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5749" y="4601651"/>
            <a:ext cx="1914617" cy="212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7018" y="2243208"/>
            <a:ext cx="4223348" cy="4716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1634" y="1704514"/>
          <a:ext cx="6282432" cy="4987170"/>
        </p:xfrm>
        <a:graphic>
          <a:graphicData uri="http://schemas.openxmlformats.org/drawingml/2006/table">
            <a:tbl>
              <a:tblPr firstRow="1" firstCol="1" bandRow="1"/>
              <a:tblGrid>
                <a:gridCol w="96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测试编号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006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模块名称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建立日期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2020/1/10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建立人员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周诚信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修改日期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2020/1/20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定义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测试购买功能是否正常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玩家点击购买角色，金币充足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提示购买成功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角色界面能够成功查询到该角色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购买成功，在角色界面能够找到该角色。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玩家点击购买角色，金币不足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角色界面不能够成功查询到该角色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玩家点击购买角色，购买角色已经拥有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角色界面能够成功查询到该角色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功能整体无错误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193743" y="1006852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对于测试的最终结果，我们汇集成了一份份测试报告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35034" y="1873876"/>
            <a:ext cx="2070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购买角色的流图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系统测试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17516" y="864663"/>
            <a:ext cx="415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系统测试工具：微信小游戏云测试服务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3" y="1245363"/>
            <a:ext cx="9320074" cy="28142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2268"/>
            <a:ext cx="12192000" cy="287573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sp>
        <p:nvSpPr>
          <p:cNvPr id="4" name="Pentagon 35"/>
          <p:cNvSpPr/>
          <p:nvPr/>
        </p:nvSpPr>
        <p:spPr>
          <a:xfrm>
            <a:off x="5318847" y="2440027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沈文燕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6"/>
          <p:cNvSpPr/>
          <p:nvPr/>
        </p:nvSpPr>
        <p:spPr>
          <a:xfrm>
            <a:off x="2137751" y="820879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吴卓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69"/>
          <p:cNvSpPr/>
          <p:nvPr/>
        </p:nvSpPr>
        <p:spPr>
          <a:xfrm>
            <a:off x="8499943" y="820880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岑盛泽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0"/>
          <p:cNvSpPr/>
          <p:nvPr/>
        </p:nvSpPr>
        <p:spPr>
          <a:xfrm>
            <a:off x="2137751" y="2440027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朱涵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Pentagon 71"/>
          <p:cNvSpPr/>
          <p:nvPr/>
        </p:nvSpPr>
        <p:spPr>
          <a:xfrm>
            <a:off x="8499943" y="242699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陈正祎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TextBox 75"/>
          <p:cNvSpPr txBox="1"/>
          <p:nvPr/>
        </p:nvSpPr>
        <p:spPr>
          <a:xfrm>
            <a:off x="4180099" y="230813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entagon 70"/>
          <p:cNvSpPr/>
          <p:nvPr/>
        </p:nvSpPr>
        <p:spPr>
          <a:xfrm>
            <a:off x="5318847" y="82087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刘书宇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Pentagon 70"/>
          <p:cNvSpPr/>
          <p:nvPr/>
        </p:nvSpPr>
        <p:spPr>
          <a:xfrm>
            <a:off x="2137751" y="4096118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赵正一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" y="2562825"/>
            <a:ext cx="5741232" cy="41031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910"/>
            <a:ext cx="5604884" cy="37901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6" y="2478405"/>
            <a:ext cx="5591414" cy="4265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60" y="5894"/>
            <a:ext cx="6190107" cy="460515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21166" y="1238360"/>
          <a:ext cx="5267960" cy="2426970"/>
        </p:xfrm>
        <a:graphic>
          <a:graphicData uri="http://schemas.openxmlformats.org/drawingml/2006/table">
            <a:tbl>
              <a:tblPr firstRow="1" firstCol="1" bandRow="1"/>
              <a:tblGrid>
                <a:gridCol w="131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杨枨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最终用户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2020/1/19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访谈提点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理四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504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用户意见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7770">
                <a:tc gridSpan="4"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用户总体感觉小游戏表现良好，但是认为不存在封号不存在闭环，应该给被封号人一个申诉的机会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98" y="1238360"/>
            <a:ext cx="3018824" cy="53286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12" y="3998511"/>
            <a:ext cx="3619500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1" y="158278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69634" y="1067941"/>
            <a:ext cx="70444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研究不够充分，没有对所有的需求都进行充分的调研，实际项目实现上走的很艰难，甚至在实现阶段过半，才发现部分功能无法实现，例如好友排行榜和好友界面因为子域的原因，无法共存。不得已之下只能合并子域，只保留了好友功能。还有例如赠送爱心的问题，经过实践，发现该功能难以实现，最够无法完成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对开发工具的了解太少，开发到一半才发现微信开发者工具的原生框架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Beta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的使用文档太少，无法完成开发工作，最终只能更换为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cocos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游戏引擎，游戏引擎和微信开发者工具的联合开发堪称双倍的痛苦。首先，在学习成本上就有了较大的提升，第二联合开发丧失了开发工具应有的便利性，无法使用进行实施调试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、对于实力认知不够清晰，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对于过于高估我们项目组的实力，导致前期设定的许多功能都没有办法完成。不得已之下只能删改功能。例如原定的购买皮肤和地图功能就被删除了。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67" y="1243334"/>
            <a:ext cx="3029366" cy="5368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0090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BF16B0-27B5-440D-8772-9E19E5799A2E}"/>
              </a:ext>
            </a:extLst>
          </p:cNvPr>
          <p:cNvSpPr txBox="1"/>
          <p:nvPr/>
        </p:nvSpPr>
        <p:spPr>
          <a:xfrm>
            <a:off x="2536054" y="2619783"/>
            <a:ext cx="71198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团队过于以我为中心，在早些项目阶段中，我主导设计了较多的工作，但是另一方面，团队的沟通度不够，他们没有很好地理解我们的工作，导致项目在进展上出现了诸多地不顺以及磨合上的问题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66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6156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对组员的评价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5283640"/>
              </p:ext>
            </p:extLst>
          </p:nvPr>
        </p:nvGraphicFramePr>
        <p:xfrm>
          <a:off x="307942" y="1589341"/>
          <a:ext cx="11576116" cy="3435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8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8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991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成员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</a:rPr>
                        <a:t>评价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965"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周诚信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项目经理，第一次开发一个完整的软件项目，较缺乏经验，对项目的可行性研究不够深入，没有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发现项目中的诸多大坑，导致了项目实际实现中的层层问题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李以昕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没有</a:t>
                      </a: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web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基础，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开发能力稍有欠缺，应该多加磨砺自己的水平。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陈骁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项目开发组成员，积极参与项目，工作认真，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完成任务。但是审美水平有待提高，任务的完成质量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较差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0048" y="1582786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会议纪要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93" y="1091953"/>
            <a:ext cx="6415934" cy="55796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8740" y="1091953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项目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一共提交了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次会议纪要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90" y="1915718"/>
            <a:ext cx="2998213" cy="446102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团建活动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46" y="1020803"/>
            <a:ext cx="2858230" cy="3266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48" y="1020803"/>
            <a:ext cx="1837898" cy="3249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77" y="3429000"/>
            <a:ext cx="4166586" cy="312494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参考文献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21824" y="1261411"/>
            <a:ext cx="50794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原有文档</a:t>
            </a:r>
            <a:r>
              <a:rPr lang="zh-CN" altLang="en-US" dirty="0"/>
              <a:t>：</a:t>
            </a:r>
            <a:endParaRPr lang="en-US" altLang="zh-CN" dirty="0"/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[1]GB+T-8567-2006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计算机软件文档编制规范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11 -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设计说明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(SDD)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[2]SE2020-G17-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项目介绍正式版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1.0.docx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项目计划书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1.7.docx</a:t>
            </a: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项目甘特图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1.8.docx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[4]SE2020-G17-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可行性分析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[5]SE2020-G17-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软件需求说明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  [6]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系统设计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结构设计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[7]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1.4.docx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[8]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[9]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软件测试计划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(STP)1.2.docx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[10]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顶层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[11]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软件测试报告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(STR)1.2.docx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90696" y="3429000"/>
            <a:ext cx="560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书籍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张海藩，牟永敏编著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0" y="1261411"/>
            <a:ext cx="5607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文献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[12]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锐减知识的店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软件工程 软件体系结构 百度文库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[OL/DB] [2020-04-29] (2020-11-29)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软件工程 软件体系结构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-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百度文库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(baidu.com)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[13]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xjCherie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HIPO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CSDN[OL/DB] [2014-11-20](2020-11-30)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595,&quot;width&quot;:490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bf2c78-a8af-46ae-a6e7-688be8a3697e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6312</Words>
  <Application>Microsoft Office PowerPoint</Application>
  <PresentationFormat>宽屏</PresentationFormat>
  <Paragraphs>1155</Paragraphs>
  <Slides>95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9" baseType="lpstr">
      <vt:lpstr>Source Han Sans CN</vt:lpstr>
      <vt:lpstr>DengXian</vt:lpstr>
      <vt:lpstr>等线 Light</vt:lpstr>
      <vt:lpstr>隶书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991</cp:revision>
  <dcterms:created xsi:type="dcterms:W3CDTF">2018-06-17T04:53:00Z</dcterms:created>
  <dcterms:modified xsi:type="dcterms:W3CDTF">2021-01-21T05:03:28Z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